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84" r:id="rId4"/>
    <p:sldId id="282" r:id="rId5"/>
    <p:sldId id="285" r:id="rId6"/>
    <p:sldId id="287" r:id="rId7"/>
    <p:sldId id="291" r:id="rId8"/>
    <p:sldId id="292" r:id="rId9"/>
    <p:sldId id="293" r:id="rId10"/>
    <p:sldId id="294" r:id="rId11"/>
    <p:sldId id="286" r:id="rId12"/>
    <p:sldId id="295" r:id="rId13"/>
    <p:sldId id="296" r:id="rId1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E813CA-A542-4105-956C-9B7D16CB5CF1}">
          <p14:sldIdLst>
            <p14:sldId id="256"/>
            <p14:sldId id="283"/>
            <p14:sldId id="284"/>
            <p14:sldId id="282"/>
            <p14:sldId id="285"/>
            <p14:sldId id="287"/>
            <p14:sldId id="291"/>
            <p14:sldId id="292"/>
            <p14:sldId id="293"/>
            <p14:sldId id="294"/>
            <p14:sldId id="286"/>
            <p14:sldId id="295"/>
            <p14:sldId id="296"/>
          </p14:sldIdLst>
        </p14:section>
        <p14:section name="Untitled Section" id="{E4579A4A-44F0-4AEB-9338-EE68B38B83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  <a:srgbClr val="FFFF00"/>
    <a:srgbClr val="26A808"/>
    <a:srgbClr val="46555F"/>
    <a:srgbClr val="C72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2606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B2FFD-9B76-4C9C-B8E5-E9B5DC254D80}" type="datetimeFigureOut">
              <a:rPr lang="pt-PT" smtClean="0"/>
              <a:pPr/>
              <a:t>14-03-2016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D3A1-72B7-4797-BF1B-B92316D67803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0822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31B1-E157-4526-B82F-7A56AA8716AC}" type="datetimeFigureOut">
              <a:rPr lang="pt-PT" smtClean="0"/>
              <a:pPr/>
              <a:t>14-03-2016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EB9CA-B727-4DBC-9022-D3B5AF6F3422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077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EB9CA-B727-4DBC-9022-D3B5AF6F342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382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EB9CA-B727-4DBC-9022-D3B5AF6F3422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84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904875" y="2868920"/>
            <a:ext cx="7315200" cy="1280160"/>
          </a:xfrm>
          <a:prstGeom prst="rect">
            <a:avLst/>
          </a:prstGeom>
          <a:solidFill>
            <a:srgbClr val="009DE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itle 7"/>
          <p:cNvSpPr>
            <a:spLocks noGrp="1"/>
          </p:cNvSpPr>
          <p:nvPr>
            <p:ph type="ctrTitle"/>
          </p:nvPr>
        </p:nvSpPr>
        <p:spPr>
          <a:xfrm>
            <a:off x="1219200" y="2958440"/>
            <a:ext cx="6858000" cy="990600"/>
          </a:xfrm>
          <a:prstGeom prst="rect">
            <a:avLst/>
          </a:prstGeom>
          <a:solidFill>
            <a:srgbClr val="009DE0"/>
          </a:solidFill>
        </p:spPr>
        <p:txBody>
          <a:bodyPr anchor="t" anchorCtr="0"/>
          <a:lstStyle>
            <a:lvl1pPr algn="r">
              <a:defRPr sz="3200" b="1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8"/>
          <p:cNvSpPr>
            <a:spLocks noGrp="1"/>
          </p:cNvSpPr>
          <p:nvPr>
            <p:ph type="subTitle" idx="1"/>
          </p:nvPr>
        </p:nvSpPr>
        <p:spPr>
          <a:xfrm>
            <a:off x="1143000" y="4293096"/>
            <a:ext cx="7077075" cy="172819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>
                <a:solidFill>
                  <a:srgbClr val="46555F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237312"/>
            <a:ext cx="3474720" cy="36576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smtClean="0"/>
              <a:t>Auditoria A3ES |  </a:t>
            </a:r>
            <a:r>
              <a:rPr lang="en-US" dirty="0" err="1" smtClean="0"/>
              <a:t>SIQuIST</a:t>
            </a:r>
            <a:endParaRPr lang="en-US" dirty="0" smtClean="0"/>
          </a:p>
          <a:p>
            <a:pPr algn="ctr"/>
            <a:r>
              <a:rPr lang="en-US" dirty="0" smtClean="0"/>
              <a:t>19-21 set 2012</a:t>
            </a:r>
            <a:endParaRPr lang="pt-PT" dirty="0"/>
          </a:p>
        </p:txBody>
      </p:sp>
      <p:sp>
        <p:nvSpPr>
          <p:cNvPr id="2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237312"/>
            <a:ext cx="1219200" cy="365760"/>
          </a:xfrm>
          <a:prstGeom prst="rect">
            <a:avLst/>
          </a:prstGeom>
        </p:spPr>
        <p:txBody>
          <a:bodyPr/>
          <a:lstStyle/>
          <a:p>
            <a:fld id="{17AC85B3-BB92-4040-8F52-E774985663B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29" name="Rectangle 28"/>
          <p:cNvSpPr/>
          <p:nvPr userDrawn="1"/>
        </p:nvSpPr>
        <p:spPr>
          <a:xfrm>
            <a:off x="904875" y="2868920"/>
            <a:ext cx="228600" cy="1280160"/>
          </a:xfrm>
          <a:prstGeom prst="rect">
            <a:avLst/>
          </a:prstGeom>
          <a:solidFill>
            <a:srgbClr val="46555F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914400" y="4253112"/>
            <a:ext cx="228600" cy="176817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35496" y="6021288"/>
            <a:ext cx="8784976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Rectangle 27"/>
          <p:cNvSpPr/>
          <p:nvPr userDrawn="1"/>
        </p:nvSpPr>
        <p:spPr>
          <a:xfrm>
            <a:off x="914400" y="4253111"/>
            <a:ext cx="7305675" cy="1768177"/>
          </a:xfrm>
          <a:prstGeom prst="rect">
            <a:avLst/>
          </a:prstGeom>
          <a:noFill/>
          <a:ln w="6350" cap="rnd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Footer Placeholder 16"/>
          <p:cNvSpPr txBox="1">
            <a:spLocks/>
          </p:cNvSpPr>
          <p:nvPr userDrawn="1"/>
        </p:nvSpPr>
        <p:spPr>
          <a:xfrm>
            <a:off x="1093887" y="6341700"/>
            <a:ext cx="7126188" cy="365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kern="120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Jornadas Pedagógicas	</a:t>
            </a:r>
            <a:r>
              <a:rPr lang="pt-PT" sz="1400" kern="1200" baseline="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IST – Lisbon </a:t>
            </a:r>
            <a:r>
              <a:rPr lang="pt-PT" sz="1400" kern="120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                                  |©Ana Carvalho e Ana Póvoa</a:t>
            </a:r>
            <a:r>
              <a:rPr lang="en-US" sz="1400" dirty="0" smtClean="0">
                <a:solidFill>
                  <a:srgbClr val="009DE0"/>
                </a:solidFill>
              </a:rPr>
              <a:t>|    2016</a:t>
            </a:r>
            <a:endParaRPr lang="pt-PT" sz="1400" dirty="0">
              <a:solidFill>
                <a:srgbClr val="009DE0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864096" cy="56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701811"/>
            <a:ext cx="4824536" cy="34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60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372200" cy="10527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9DE0"/>
              </a:buClr>
              <a:buFont typeface="Wingdings" pitchFamily="2" charset="2"/>
              <a:buChar char="§"/>
              <a:defRPr sz="2600" b="0">
                <a:solidFill>
                  <a:srgbClr val="009DE0"/>
                </a:solidFill>
                <a:latin typeface="Gill Sans MT" pitchFamily="34" charset="0"/>
              </a:defRPr>
            </a:lvl1pPr>
            <a:lvl2pPr marL="742950" indent="-285750">
              <a:buClr>
                <a:schemeClr val="bg1">
                  <a:lumMod val="75000"/>
                </a:schemeClr>
              </a:buClr>
              <a:buSzPct val="90000"/>
              <a:buFont typeface="Wingdings" pitchFamily="2" charset="2"/>
              <a:buChar char="§"/>
              <a:defRPr sz="2400">
                <a:solidFill>
                  <a:srgbClr val="46555F"/>
                </a:solidFill>
                <a:latin typeface="Gill Sans MT" pitchFamily="34" charset="0"/>
              </a:defRPr>
            </a:lvl2pPr>
            <a:lvl3pPr marL="1143000" indent="-228600">
              <a:buClr>
                <a:srgbClr val="46555F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bg1">
                    <a:lumMod val="75000"/>
                  </a:schemeClr>
                </a:solidFill>
                <a:latin typeface="Gill Sans MT" pitchFamily="34" charset="0"/>
              </a:defRPr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PT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372200" y="0"/>
            <a:ext cx="2771800" cy="105273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endParaRPr lang="pt-PT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55" t="31054" r="18266" b="31624"/>
          <a:stretch/>
        </p:blipFill>
        <p:spPr>
          <a:xfrm>
            <a:off x="7020272" y="214959"/>
            <a:ext cx="1714559" cy="699442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864096" cy="56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68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21"/>
          <p:cNvSpPr>
            <a:spLocks noGrp="1"/>
          </p:cNvSpPr>
          <p:nvPr>
            <p:ph type="title"/>
          </p:nvPr>
        </p:nvSpPr>
        <p:spPr>
          <a:xfrm>
            <a:off x="-7937" y="-27384"/>
            <a:ext cx="9144000" cy="1143000"/>
          </a:xfrm>
          <a:prstGeom prst="rect">
            <a:avLst/>
          </a:prstGeom>
          <a:noFill/>
        </p:spPr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</p:txBody>
      </p:sp>
      <p:sp>
        <p:nvSpPr>
          <p:cNvPr id="11" name="Slide Number Placeholder 28"/>
          <p:cNvSpPr txBox="1">
            <a:spLocks/>
          </p:cNvSpPr>
          <p:nvPr/>
        </p:nvSpPr>
        <p:spPr>
          <a:xfrm>
            <a:off x="467544" y="6340139"/>
            <a:ext cx="504056" cy="365760"/>
          </a:xfrm>
          <a:prstGeom prst="rect">
            <a:avLst/>
          </a:prstGeom>
          <a:solidFill>
            <a:srgbClr val="46555F"/>
          </a:solidFill>
        </p:spPr>
        <p:txBody>
          <a:bodyPr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7AC85B3-BB92-4040-8F52-E774985663BC}" type="slidenum">
              <a:rPr lang="pt-PT" smtClean="0">
                <a:solidFill>
                  <a:schemeClr val="bg1"/>
                </a:solidFill>
              </a:rPr>
              <a:pPr algn="ctr"/>
              <a:t>‹#›</a:t>
            </a:fld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6" name="Footer Placeholder 16"/>
          <p:cNvSpPr txBox="1">
            <a:spLocks/>
          </p:cNvSpPr>
          <p:nvPr userDrawn="1"/>
        </p:nvSpPr>
        <p:spPr>
          <a:xfrm>
            <a:off x="1478260" y="6341700"/>
            <a:ext cx="7126188" cy="3657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pt-P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400" kern="120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Jornadas Pedagógicas	</a:t>
            </a:r>
            <a:r>
              <a:rPr lang="pt-PT" sz="1400" kern="1200" baseline="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IST – Lisbon </a:t>
            </a:r>
            <a:r>
              <a:rPr lang="pt-PT" sz="1400" kern="1200" dirty="0" smtClean="0">
                <a:solidFill>
                  <a:srgbClr val="009DE0"/>
                </a:solidFill>
                <a:latin typeface="+mn-lt"/>
                <a:ea typeface="+mn-ea"/>
                <a:cs typeface="+mn-cs"/>
              </a:rPr>
              <a:t>                                  |©Ana Carvalho e Ana Póvoa</a:t>
            </a:r>
            <a:r>
              <a:rPr lang="en-US" sz="1400" dirty="0" smtClean="0">
                <a:solidFill>
                  <a:srgbClr val="009DE0"/>
                </a:solidFill>
              </a:rPr>
              <a:t>|    2016</a:t>
            </a:r>
            <a:endParaRPr lang="pt-PT" sz="1400" dirty="0">
              <a:solidFill>
                <a:srgbClr val="009D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2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PT" sz="1500" b="1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39464" y="3140968"/>
            <a:ext cx="7009087" cy="864096"/>
          </a:xfrm>
        </p:spPr>
        <p:txBody>
          <a:bodyPr>
            <a:normAutofit/>
          </a:bodyPr>
          <a:lstStyle/>
          <a:p>
            <a:r>
              <a:rPr lang="pt-PT" sz="2400" dirty="0"/>
              <a:t>Metodologia de análise de estudo de caso em sala de aula e sua avaliação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809184" cy="533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Ana Carvalho e Ana Barbosa-Póvoa </a:t>
            </a:r>
          </a:p>
          <a:p>
            <a:r>
              <a:rPr lang="en-US" sz="2400" dirty="0" smtClean="0">
                <a:latin typeface="+mn-lt"/>
              </a:rPr>
              <a:t>Engineering and Management  Dep.</a:t>
            </a:r>
          </a:p>
          <a:p>
            <a:r>
              <a:rPr lang="en-US" sz="2400" dirty="0" err="1" smtClean="0">
                <a:latin typeface="+mn-lt"/>
              </a:rPr>
              <a:t>Instituto</a:t>
            </a:r>
            <a:r>
              <a:rPr lang="en-US" sz="2400" dirty="0" smtClean="0">
                <a:latin typeface="+mn-lt"/>
              </a:rPr>
              <a:t> Superior </a:t>
            </a:r>
            <a:r>
              <a:rPr lang="en-US" sz="2400" dirty="0" err="1" smtClean="0">
                <a:latin typeface="+mn-lt"/>
              </a:rPr>
              <a:t>Técnico</a:t>
            </a: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Lisbon, Portugal</a:t>
            </a:r>
            <a:endParaRPr lang="pt-PT" sz="2400" dirty="0">
              <a:latin typeface="+mn-lt"/>
            </a:endParaRPr>
          </a:p>
          <a:p>
            <a:endParaRPr lang="pt-PT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701811"/>
            <a:ext cx="4824536" cy="34107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5" y="171465"/>
            <a:ext cx="2712165" cy="20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[FOTO] Campus Tagusp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15" y="1340768"/>
            <a:ext cx="2620469" cy="143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827" y="4509120"/>
            <a:ext cx="16478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43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2977480" y="2197149"/>
            <a:ext cx="5987008" cy="3824139"/>
          </a:xfrm>
        </p:spPr>
        <p:txBody>
          <a:bodyPr>
            <a:normAutofit/>
          </a:bodyPr>
          <a:lstStyle/>
          <a:p>
            <a:r>
              <a:rPr lang="pt-PT" dirty="0" smtClean="0"/>
              <a:t>24 horas para afinar algum do trabalho realizado em aula</a:t>
            </a:r>
          </a:p>
          <a:p>
            <a:endParaRPr lang="pt-PT" dirty="0"/>
          </a:p>
          <a:p>
            <a:r>
              <a:rPr lang="pt-PT" dirty="0" smtClean="0"/>
              <a:t>5 slides explicativos que analisem o caso ou</a:t>
            </a:r>
          </a:p>
          <a:p>
            <a:r>
              <a:rPr lang="pt-PT" dirty="0" smtClean="0"/>
              <a:t>2 páginas de texto com a análise do caso</a:t>
            </a:r>
          </a:p>
          <a:p>
            <a:endParaRPr lang="pt-PT" dirty="0" smtClean="0"/>
          </a:p>
          <a:p>
            <a:r>
              <a:rPr lang="pt-PT" dirty="0" smtClean="0"/>
              <a:t>Entrega de relatório em formato digital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323528" y="1268760"/>
            <a:ext cx="8568952" cy="5809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/>
              <a:t>5. Entrega de mini </a:t>
            </a:r>
            <a:r>
              <a:rPr lang="pt-PT" sz="2400" b="1" dirty="0" smtClean="0"/>
              <a:t>relatório</a:t>
            </a:r>
            <a:endParaRPr lang="pt-PT" sz="2400" b="1" dirty="0"/>
          </a:p>
        </p:txBody>
      </p:sp>
      <p:pic>
        <p:nvPicPr>
          <p:cNvPr id="9218" name="Picture 2" descr="http://www.sozahealth.com/images/report-ic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46" y="2708920"/>
            <a:ext cx="2712934" cy="303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33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Avaliação</a:t>
            </a:r>
            <a:endParaRPr lang="pt-PT" dirty="0"/>
          </a:p>
        </p:txBody>
      </p:sp>
      <p:sp>
        <p:nvSpPr>
          <p:cNvPr id="10" name="Rounded Rectangle 9"/>
          <p:cNvSpPr/>
          <p:nvPr/>
        </p:nvSpPr>
        <p:spPr>
          <a:xfrm>
            <a:off x="472103" y="2071595"/>
            <a:ext cx="3643358" cy="838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Entrega de 4 a 5 casos de estudo </a:t>
            </a:r>
            <a:endParaRPr lang="pt-PT" dirty="0"/>
          </a:p>
        </p:txBody>
      </p:sp>
      <p:sp>
        <p:nvSpPr>
          <p:cNvPr id="11" name="Rounded Rectangle 10"/>
          <p:cNvSpPr/>
          <p:nvPr/>
        </p:nvSpPr>
        <p:spPr>
          <a:xfrm>
            <a:off x="1845065" y="3045181"/>
            <a:ext cx="3663039" cy="87485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Seleção aleatória de um caso para avaliação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206970" y="4065864"/>
            <a:ext cx="3663039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Possibilidade de o aluno requerer a avaliação de um segundo caso </a:t>
            </a:r>
            <a:endParaRPr lang="pt-PT" dirty="0"/>
          </a:p>
        </p:txBody>
      </p:sp>
      <p:sp>
        <p:nvSpPr>
          <p:cNvPr id="13" name="Rounded Rectangle 12"/>
          <p:cNvSpPr/>
          <p:nvPr/>
        </p:nvSpPr>
        <p:spPr>
          <a:xfrm>
            <a:off x="4997436" y="5075785"/>
            <a:ext cx="3663039" cy="8706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Nota final do relatório = média dos dois casos ou nota do primeiro</a:t>
            </a:r>
            <a:endParaRPr lang="pt-PT" dirty="0"/>
          </a:p>
        </p:txBody>
      </p:sp>
      <p:sp>
        <p:nvSpPr>
          <p:cNvPr id="18" name="Rounded Rectangle 17"/>
          <p:cNvSpPr/>
          <p:nvPr/>
        </p:nvSpPr>
        <p:spPr>
          <a:xfrm>
            <a:off x="425425" y="1234896"/>
            <a:ext cx="8235050" cy="65453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 smtClean="0"/>
              <a:t>Avaliação final – Apresentação + Discussão + Relatório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550620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fabricadementes.com/blog/wp-content/uploads/2016/01/Feedb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44" y="3501008"/>
            <a:ext cx="3374695" cy="178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Feedback Alunos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16" y="1340768"/>
            <a:ext cx="8877672" cy="4785395"/>
          </a:xfrm>
        </p:spPr>
        <p:txBody>
          <a:bodyPr>
            <a:normAutofit/>
          </a:bodyPr>
          <a:lstStyle/>
          <a:p>
            <a:r>
              <a:rPr lang="pt-PT" dirty="0" smtClean="0"/>
              <a:t>Muito trabalho, mas força-os a organizarem-se e a trabalhar em aula </a:t>
            </a:r>
          </a:p>
          <a:p>
            <a:r>
              <a:rPr lang="pt-PT" dirty="0" smtClean="0"/>
              <a:t>Ajuda-os a acompanhar a matéria teórica e a estudarem mais regularmente</a:t>
            </a:r>
          </a:p>
          <a:p>
            <a:r>
              <a:rPr lang="pt-PT" dirty="0" smtClean="0"/>
              <a:t>Prepara-os para futuras entrevistas de emprego, onde são sujeitos a testes semelhantes</a:t>
            </a:r>
          </a:p>
          <a:p>
            <a:r>
              <a:rPr lang="pt-PT" dirty="0" smtClean="0"/>
              <a:t>Ajuda a desenvolver capacidades de                          exposição sem grande preparação</a:t>
            </a:r>
          </a:p>
          <a:p>
            <a:r>
              <a:rPr lang="pt-PT" dirty="0" smtClean="0"/>
              <a:t>Permite a identificação clara da                                 aplicação </a:t>
            </a:r>
            <a:r>
              <a:rPr lang="pt-PT" dirty="0"/>
              <a:t>prática dos </a:t>
            </a:r>
            <a:r>
              <a:rPr lang="pt-PT" dirty="0" smtClean="0"/>
              <a:t>conteúdos programáticos da UC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3586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Conclusões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Apresentou-se uma metodologia de estudo de caso que potencia:</a:t>
            </a:r>
          </a:p>
          <a:p>
            <a:pPr lvl="1"/>
            <a:r>
              <a:rPr lang="pt-PT" dirty="0" smtClean="0"/>
              <a:t>Compreensão </a:t>
            </a:r>
            <a:r>
              <a:rPr lang="pt-PT" dirty="0"/>
              <a:t>e interpretação de problemas reais </a:t>
            </a:r>
          </a:p>
          <a:p>
            <a:pPr lvl="1"/>
            <a:r>
              <a:rPr lang="pt-PT" dirty="0" smtClean="0"/>
              <a:t>Relacionarem </a:t>
            </a:r>
            <a:r>
              <a:rPr lang="pt-PT" dirty="0"/>
              <a:t>a aprendizagem adquirida na </a:t>
            </a:r>
            <a:r>
              <a:rPr lang="pt-PT" dirty="0" smtClean="0"/>
              <a:t>UC </a:t>
            </a:r>
            <a:r>
              <a:rPr lang="pt-PT" dirty="0"/>
              <a:t>com problemas </a:t>
            </a:r>
            <a:r>
              <a:rPr lang="pt-PT" dirty="0" smtClean="0"/>
              <a:t>concretos</a:t>
            </a:r>
          </a:p>
          <a:p>
            <a:pPr lvl="1"/>
            <a:r>
              <a:rPr lang="pt-PT" dirty="0" smtClean="0"/>
              <a:t>Gestão de tempo e stress</a:t>
            </a:r>
          </a:p>
          <a:p>
            <a:pPr lvl="1"/>
            <a:r>
              <a:rPr lang="pt-PT" dirty="0" smtClean="0"/>
              <a:t>Trabalho em equipa</a:t>
            </a:r>
          </a:p>
          <a:p>
            <a:pPr lvl="1"/>
            <a:r>
              <a:rPr lang="pt-PT" dirty="0" smtClean="0"/>
              <a:t>Poder de finalização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6705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Contexto</a:t>
            </a:r>
          </a:p>
          <a:p>
            <a:r>
              <a:rPr lang="pt-PT" dirty="0" smtClean="0"/>
              <a:t>Objetivo</a:t>
            </a:r>
          </a:p>
          <a:p>
            <a:r>
              <a:rPr lang="pt-PT" dirty="0" smtClean="0"/>
              <a:t>Metodologia</a:t>
            </a:r>
          </a:p>
          <a:p>
            <a:pPr lvl="1"/>
            <a:r>
              <a:rPr lang="pt-PT" dirty="0" smtClean="0"/>
              <a:t>Em sala de aula</a:t>
            </a:r>
          </a:p>
          <a:p>
            <a:pPr lvl="1"/>
            <a:r>
              <a:rPr lang="pt-PT" dirty="0" smtClean="0"/>
              <a:t>Avaliação</a:t>
            </a:r>
            <a:endParaRPr lang="pt-PT" dirty="0"/>
          </a:p>
          <a:p>
            <a:r>
              <a:rPr lang="pt-PT" dirty="0" smtClean="0"/>
              <a:t>Feedback alunos</a:t>
            </a:r>
          </a:p>
          <a:p>
            <a:r>
              <a:rPr lang="pt-PT" dirty="0" smtClean="0"/>
              <a:t>Conclusões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042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Contexto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/>
          </a:bodyPr>
          <a:lstStyle/>
          <a:p>
            <a:r>
              <a:rPr lang="pt-PT" dirty="0"/>
              <a:t>A aprendizagem através da análise de estudo de casos é uma metodologia pedagógica </a:t>
            </a:r>
            <a:r>
              <a:rPr lang="pt-PT" dirty="0" smtClean="0"/>
              <a:t>muito </a:t>
            </a:r>
            <a:r>
              <a:rPr lang="pt-PT" dirty="0"/>
              <a:t>importante. </a:t>
            </a:r>
            <a:endParaRPr lang="pt-PT" dirty="0" smtClean="0"/>
          </a:p>
          <a:p>
            <a:r>
              <a:rPr lang="pt-PT" dirty="0" smtClean="0"/>
              <a:t>Permite </a:t>
            </a:r>
            <a:r>
              <a:rPr lang="pt-PT" dirty="0"/>
              <a:t>confrontar os estudantes com casos reais </a:t>
            </a:r>
            <a:r>
              <a:rPr lang="pt-PT" dirty="0" smtClean="0"/>
              <a:t>que </a:t>
            </a:r>
            <a:r>
              <a:rPr lang="pt-PT" dirty="0"/>
              <a:t>abordam temáticas analisadas nos conteúdos teóricos 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Estimulando:</a:t>
            </a:r>
          </a:p>
          <a:p>
            <a:pPr lvl="1"/>
            <a:r>
              <a:rPr lang="pt-PT" dirty="0" smtClean="0"/>
              <a:t>Capacidade </a:t>
            </a:r>
            <a:r>
              <a:rPr lang="pt-PT" dirty="0"/>
              <a:t>de compreensão e interpretação de problemas reais </a:t>
            </a:r>
            <a:endParaRPr lang="pt-PT" dirty="0" smtClean="0"/>
          </a:p>
          <a:p>
            <a:pPr lvl="1"/>
            <a:r>
              <a:rPr lang="pt-PT" dirty="0" smtClean="0"/>
              <a:t>Capacidade </a:t>
            </a:r>
            <a:r>
              <a:rPr lang="pt-PT" dirty="0"/>
              <a:t>dos estudantes relacionarem a aprendizagem adquirida na unidade curricular com problemas </a:t>
            </a:r>
            <a:r>
              <a:rPr lang="pt-PT" dirty="0" smtClean="0"/>
              <a:t>concretos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692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Objetivo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5234"/>
            <a:ext cx="8229600" cy="1897200"/>
          </a:xfrm>
        </p:spPr>
        <p:txBody>
          <a:bodyPr/>
          <a:lstStyle/>
          <a:p>
            <a:r>
              <a:rPr lang="pt-PT" dirty="0" smtClean="0"/>
              <a:t>Apresentar uma metodologia de estudo de caso que permite aliar as vantagens pedagógicas da análise de casos com a aquisição de competências sociais importantes como por exemplo:</a:t>
            </a:r>
          </a:p>
          <a:p>
            <a:endParaRPr lang="pt-PT" dirty="0"/>
          </a:p>
          <a:p>
            <a:pPr marL="0" indent="0">
              <a:buNone/>
            </a:pPr>
            <a:endParaRPr lang="pt-PT" dirty="0" smtClean="0"/>
          </a:p>
        </p:txBody>
      </p:sp>
      <p:pic>
        <p:nvPicPr>
          <p:cNvPr id="11266" name="Picture 2" descr="http://www.webmaster.pt/wp-content/uploads/2010/09/trabalho_equip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2" y="3846852"/>
            <a:ext cx="1943683" cy="1208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66955" y="4982837"/>
            <a:ext cx="2626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Trabalho de Equipa</a:t>
            </a:r>
            <a:endParaRPr lang="pt-P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6267" y="5017137"/>
            <a:ext cx="2375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Gestão de tempo</a:t>
            </a:r>
            <a:endParaRPr lang="pt-P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268" name="Picture 4" descr="http://noticias.universia.com.br/br/images/docentes/m/me/mel/melhorar-gestao-de-tempo-notici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264" y="3871653"/>
            <a:ext cx="2121337" cy="121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deroseboavista.files.wordpress.com/2012/09/stres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916" y="3945473"/>
            <a:ext cx="1425347" cy="106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80991" y="5018249"/>
            <a:ext cx="2271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Gestão de stress</a:t>
            </a:r>
            <a:endParaRPr lang="pt-P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274" name="Picture 10" descr="http://socialstrategist.com/wordpress/wp-content/uploads/2010/12/EN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819" y="3940925"/>
            <a:ext cx="1589417" cy="108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01046" y="5024532"/>
            <a:ext cx="1583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Finalização</a:t>
            </a:r>
            <a:endParaRPr lang="pt-P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4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1149896"/>
            <a:ext cx="3643358" cy="838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/>
              <a:t>1. </a:t>
            </a:r>
            <a:r>
              <a:rPr lang="pt-PT" dirty="0" smtClean="0"/>
              <a:t>Entrega </a:t>
            </a:r>
            <a:r>
              <a:rPr lang="pt-PT" dirty="0"/>
              <a:t>de estudo de caso na sala </a:t>
            </a:r>
            <a:r>
              <a:rPr lang="pt-PT" dirty="0" smtClean="0"/>
              <a:t>de aula</a:t>
            </a:r>
            <a:endParaRPr lang="pt-PT" dirty="0"/>
          </a:p>
        </p:txBody>
      </p:sp>
      <p:sp>
        <p:nvSpPr>
          <p:cNvPr id="11" name="Rounded Rectangle 10"/>
          <p:cNvSpPr/>
          <p:nvPr/>
        </p:nvSpPr>
        <p:spPr>
          <a:xfrm>
            <a:off x="683568" y="2194102"/>
            <a:ext cx="3663039" cy="87485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2. Tutoria e auxilio na discussão do caso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83568" y="3212976"/>
            <a:ext cx="3663039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/>
              <a:t>3</a:t>
            </a:r>
            <a:r>
              <a:rPr lang="pt-PT" dirty="0" smtClean="0"/>
              <a:t>. Apresentação do trabalho realizado  por parte dos alunos</a:t>
            </a:r>
            <a:endParaRPr lang="pt-PT" dirty="0"/>
          </a:p>
        </p:txBody>
      </p:sp>
      <p:sp>
        <p:nvSpPr>
          <p:cNvPr id="16" name="Rounded Rectangle 15"/>
          <p:cNvSpPr/>
          <p:nvPr/>
        </p:nvSpPr>
        <p:spPr>
          <a:xfrm>
            <a:off x="683567" y="4257883"/>
            <a:ext cx="3663039" cy="8706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4. Discussão alunos e professor  (toda a turma)</a:t>
            </a:r>
            <a:endParaRPr lang="pt-PT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932040" y="1628800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>
            <a:off x="4929483" y="2608712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929483" y="3727229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929483" y="4696780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29438" y="5310650"/>
            <a:ext cx="3663039" cy="8640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dirty="0" smtClean="0"/>
              <a:t>5. Entrega de mini relatório em formato digital</a:t>
            </a:r>
            <a:endParaRPr lang="pt-PT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929483" y="5742698"/>
            <a:ext cx="864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56176" y="1346420"/>
            <a:ext cx="19698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9DE0"/>
              </a:buClr>
            </a:pPr>
            <a:r>
              <a:rPr lang="pt-PT" sz="3000" b="1" dirty="0">
                <a:solidFill>
                  <a:srgbClr val="009DE0"/>
                </a:solidFill>
                <a:latin typeface="Gill Sans MT" pitchFamily="34" charset="0"/>
              </a:rPr>
              <a:t>5 minutos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54216" y="2320760"/>
            <a:ext cx="189827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9DE0"/>
              </a:buClr>
            </a:pPr>
            <a:r>
              <a:rPr lang="pt-PT" sz="3000" b="1" dirty="0" smtClean="0">
                <a:solidFill>
                  <a:srgbClr val="009DE0"/>
                </a:solidFill>
                <a:latin typeface="Gill Sans MT" pitchFamily="34" charset="0"/>
              </a:rPr>
              <a:t>1h a 1h30</a:t>
            </a:r>
            <a:endParaRPr lang="pt-PT" sz="3000" b="1" dirty="0">
              <a:solidFill>
                <a:srgbClr val="009DE0"/>
              </a:solidFill>
              <a:latin typeface="Gill Sans MT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56176" y="3450230"/>
            <a:ext cx="196983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9DE0"/>
              </a:buClr>
            </a:pPr>
            <a:r>
              <a:rPr lang="pt-PT" sz="3000" b="1" dirty="0">
                <a:solidFill>
                  <a:srgbClr val="009DE0"/>
                </a:solidFill>
                <a:latin typeface="Gill Sans MT" pitchFamily="34" charset="0"/>
              </a:rPr>
              <a:t>5 minutos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50377" y="4416187"/>
            <a:ext cx="21814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9DE0"/>
              </a:buClr>
            </a:pPr>
            <a:r>
              <a:rPr lang="pt-PT" sz="3000" b="1" dirty="0" smtClean="0">
                <a:solidFill>
                  <a:srgbClr val="009DE0"/>
                </a:solidFill>
                <a:latin typeface="Gill Sans MT" pitchFamily="34" charset="0"/>
              </a:rPr>
              <a:t>10 </a:t>
            </a:r>
            <a:r>
              <a:rPr lang="pt-PT" sz="3000" b="1" dirty="0">
                <a:solidFill>
                  <a:srgbClr val="009DE0"/>
                </a:solidFill>
                <a:latin typeface="Gill Sans MT" pitchFamily="34" charset="0"/>
              </a:rPr>
              <a:t>minutos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6531" y="5424816"/>
            <a:ext cx="17091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  <a:buClr>
                <a:srgbClr val="009DE0"/>
              </a:buClr>
            </a:pPr>
            <a:r>
              <a:rPr lang="pt-PT" sz="3000" b="1" dirty="0" smtClean="0">
                <a:solidFill>
                  <a:srgbClr val="009DE0"/>
                </a:solidFill>
                <a:latin typeface="Gill Sans MT" pitchFamily="34" charset="0"/>
              </a:rPr>
              <a:t>24 horas</a:t>
            </a:r>
            <a:endParaRPr lang="pt-PT" sz="3000" b="1" dirty="0">
              <a:solidFill>
                <a:srgbClr val="009DE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2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1340768"/>
            <a:ext cx="8291264" cy="673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/>
              <a:t>1. </a:t>
            </a:r>
            <a:r>
              <a:rPr lang="pt-PT" sz="2400" b="1" dirty="0" smtClean="0"/>
              <a:t>Entrega </a:t>
            </a:r>
            <a:r>
              <a:rPr lang="pt-PT" sz="2400" b="1" dirty="0"/>
              <a:t>de estudo de caso na sala </a:t>
            </a:r>
            <a:r>
              <a:rPr lang="pt-PT" sz="2400" b="1" dirty="0" smtClean="0"/>
              <a:t>de aula</a:t>
            </a:r>
            <a:endParaRPr lang="pt-PT" sz="2400" b="1" dirty="0"/>
          </a:p>
        </p:txBody>
      </p: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valuesol.com/images/Case_Study_Icon-Im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91" y="2828999"/>
            <a:ext cx="2544217" cy="25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2977480" y="2302024"/>
            <a:ext cx="5987008" cy="3824139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Casos de 1/2 página a 1 página</a:t>
            </a:r>
          </a:p>
          <a:p>
            <a:endParaRPr lang="pt-PT" dirty="0" smtClean="0"/>
          </a:p>
          <a:p>
            <a:r>
              <a:rPr lang="pt-PT" dirty="0" smtClean="0"/>
              <a:t>Entregues em papel na sala de aula</a:t>
            </a:r>
          </a:p>
          <a:p>
            <a:endParaRPr lang="pt-PT" dirty="0" smtClean="0"/>
          </a:p>
          <a:p>
            <a:r>
              <a:rPr lang="pt-PT" dirty="0" smtClean="0"/>
              <a:t>Cobrem diferentes partes da matéria teórica</a:t>
            </a:r>
          </a:p>
          <a:p>
            <a:endParaRPr lang="pt-PT" dirty="0" smtClean="0"/>
          </a:p>
          <a:p>
            <a:r>
              <a:rPr lang="pt-PT" dirty="0" smtClean="0"/>
              <a:t>Dois a três tópicos de discussão para guiar a análise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41331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284248" y="1916832"/>
            <a:ext cx="8680240" cy="3832938"/>
          </a:xfrm>
        </p:spPr>
        <p:txBody>
          <a:bodyPr>
            <a:normAutofit/>
          </a:bodyPr>
          <a:lstStyle/>
          <a:p>
            <a:r>
              <a:rPr lang="pt-PT" dirty="0" smtClean="0"/>
              <a:t>Professor discute grupo a grupo o caso (mínimo 5 min grupo)</a:t>
            </a:r>
          </a:p>
          <a:p>
            <a:r>
              <a:rPr lang="pt-PT" dirty="0" smtClean="0"/>
              <a:t>Realizar perguntas que os levem a relacionar o conteúdo do caso com a matéria lecionada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7" name="Rounded Rectangle 6"/>
          <p:cNvSpPr/>
          <p:nvPr/>
        </p:nvSpPr>
        <p:spPr>
          <a:xfrm>
            <a:off x="284248" y="1248733"/>
            <a:ext cx="8588366" cy="5960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/>
              <a:t>2. Tutoria e auxilio na discussão do caso</a:t>
            </a:r>
          </a:p>
        </p:txBody>
      </p:sp>
      <p:pic>
        <p:nvPicPr>
          <p:cNvPr id="6146" name="Picture 2" descr="http://www.facultyfocus.com/wp-content/uploads/images/small-student-group-with-prof.15060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62" y="4065907"/>
            <a:ext cx="3480321" cy="184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3979796" y="4087223"/>
            <a:ext cx="4892817" cy="200132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9DE0"/>
              </a:buClr>
              <a:buFont typeface="Wingdings" pitchFamily="2" charset="2"/>
              <a:buChar char="§"/>
              <a:defRPr lang="pt-PT" sz="2600" b="0" i="0" u="none" strike="noStrike" kern="1200" baseline="0">
                <a:solidFill>
                  <a:srgbClr val="009DE0"/>
                </a:solidFill>
                <a:latin typeface="Gill Sans M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90000"/>
              <a:buFont typeface="Wingdings" pitchFamily="2" charset="2"/>
              <a:buChar char="§"/>
              <a:defRPr sz="2400" kern="1200">
                <a:solidFill>
                  <a:srgbClr val="46555F"/>
                </a:solidFill>
                <a:latin typeface="Gill Sans M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46555F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bg1">
                    <a:lumMod val="75000"/>
                  </a:schemeClr>
                </a:solidFill>
                <a:latin typeface="Gill Sans M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dirty="0" smtClean="0"/>
              <a:t>Clarificar conceitos e aplica-los</a:t>
            </a:r>
          </a:p>
          <a:p>
            <a:r>
              <a:rPr lang="pt-PT" dirty="0" smtClean="0"/>
              <a:t>Incentivá-los a identificar passagens no texto que justifiquem afirmações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93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2977480" y="2302024"/>
            <a:ext cx="5987008" cy="3824139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Alunos informados 20 minutos antes de apresentarem</a:t>
            </a:r>
          </a:p>
          <a:p>
            <a:endParaRPr lang="pt-PT" dirty="0" smtClean="0"/>
          </a:p>
          <a:p>
            <a:r>
              <a:rPr lang="pt-PT" dirty="0" smtClean="0"/>
              <a:t>Apresentação com slides ou sem slides</a:t>
            </a:r>
          </a:p>
          <a:p>
            <a:endParaRPr lang="pt-PT" dirty="0" smtClean="0"/>
          </a:p>
          <a:p>
            <a:r>
              <a:rPr lang="pt-PT" dirty="0" smtClean="0"/>
              <a:t>Todos os elementos devem apresentar</a:t>
            </a:r>
          </a:p>
          <a:p>
            <a:endParaRPr lang="pt-PT" dirty="0" smtClean="0"/>
          </a:p>
          <a:p>
            <a:r>
              <a:rPr lang="pt-PT" dirty="0" smtClean="0"/>
              <a:t>Estrutura apresentação sugerida no início do semestre</a:t>
            </a:r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99591" y="1257802"/>
            <a:ext cx="8664897" cy="68306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/>
              <a:t>3. Apresentação do trabalho realizado  por parte dos alunos</a:t>
            </a:r>
          </a:p>
        </p:txBody>
      </p:sp>
      <p:pic>
        <p:nvPicPr>
          <p:cNvPr id="7170" name="Picture 2" descr="http://noticias.universia.com.br/br/images/imagenes%20especiales/d/di/dic/dicas-fazer-apresentacoes-envolventes-notici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0" y="3501008"/>
            <a:ext cx="2837658" cy="162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8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Metodologia- Em sala de aula</a:t>
            </a:r>
            <a:endParaRPr lang="pt-PT" dirty="0"/>
          </a:p>
        </p:txBody>
      </p:sp>
      <p:pic>
        <p:nvPicPr>
          <p:cNvPr id="21" name="Picture 2" descr="http://st.depositphotos.com/1796303/4221/v/950/depositphotos_42218905-Silver-Watch-Designation-5-Minutes.-Vector-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008" y="5047282"/>
            <a:ext cx="81207" cy="8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707904" y="2302024"/>
            <a:ext cx="5256584" cy="3824139"/>
          </a:xfrm>
        </p:spPr>
        <p:txBody>
          <a:bodyPr>
            <a:normAutofit/>
          </a:bodyPr>
          <a:lstStyle/>
          <a:p>
            <a:r>
              <a:rPr lang="pt-PT" dirty="0" smtClean="0"/>
              <a:t>Incentivar alunos a participarem na discussão</a:t>
            </a:r>
          </a:p>
          <a:p>
            <a:endParaRPr lang="pt-PT" dirty="0" smtClean="0"/>
          </a:p>
          <a:p>
            <a:r>
              <a:rPr lang="pt-PT" dirty="0" smtClean="0"/>
              <a:t>Trocar diferentes pontos de vista</a:t>
            </a:r>
          </a:p>
          <a:p>
            <a:endParaRPr lang="pt-PT" dirty="0" smtClean="0"/>
          </a:p>
          <a:p>
            <a:r>
              <a:rPr lang="pt-PT" dirty="0" smtClean="0"/>
              <a:t>Professor  deve clarificar conceitos que se verificaram no decorrer da aula como pouco claros  </a:t>
            </a:r>
          </a:p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360010" y="1245809"/>
            <a:ext cx="8388453" cy="67102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PT" sz="2400" b="1" dirty="0"/>
              <a:t>4. Discussão alunos e professor  (toda a turma)</a:t>
            </a:r>
          </a:p>
        </p:txBody>
      </p:sp>
      <p:pic>
        <p:nvPicPr>
          <p:cNvPr id="8194" name="Picture 2" descr="http://timesofindia.indiatimes.com/thumb/msid-21969048,width-400,resizemode-4/219690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14142"/>
            <a:ext cx="3168352" cy="209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61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Words>574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Office Theme</vt:lpstr>
      <vt:lpstr>Metodologia de análise de estudo de caso em sala de aula e sua avaliação</vt:lpstr>
      <vt:lpstr>Agenda</vt:lpstr>
      <vt:lpstr>Contexto</vt:lpstr>
      <vt:lpstr>Objetivo</vt:lpstr>
      <vt:lpstr>Metodologia- Em sala de aula</vt:lpstr>
      <vt:lpstr>Metodologia- Em sala de aula</vt:lpstr>
      <vt:lpstr>Metodologia- Em sala de aula</vt:lpstr>
      <vt:lpstr>Metodologia- Em sala de aula</vt:lpstr>
      <vt:lpstr>Metodologia- Em sala de aula</vt:lpstr>
      <vt:lpstr>Metodologia- Em sala de aula</vt:lpstr>
      <vt:lpstr>Metodologia- Avaliação</vt:lpstr>
      <vt:lpstr>Feedback Alunos</vt:lpstr>
      <vt:lpstr>Conclusões</vt:lpstr>
    </vt:vector>
  </TitlesOfParts>
  <Company>Instituto Superior Tecnico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AUDITORIA DA A3ES AO SISTEMA INTERNO DE GARANTIA DA QUALIDADE DO IST</dc:title>
  <dc:creator>rui mendes</dc:creator>
  <cp:lastModifiedBy>Ana</cp:lastModifiedBy>
  <cp:revision>231</cp:revision>
  <dcterms:created xsi:type="dcterms:W3CDTF">2012-09-17T10:16:17Z</dcterms:created>
  <dcterms:modified xsi:type="dcterms:W3CDTF">2016-03-14T08:58:28Z</dcterms:modified>
</cp:coreProperties>
</file>